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486" r:id="rId2"/>
    <p:sldId id="493" r:id="rId3"/>
    <p:sldId id="494" r:id="rId4"/>
    <p:sldId id="492" r:id="rId5"/>
    <p:sldId id="495" r:id="rId6"/>
    <p:sldId id="496" r:id="rId7"/>
    <p:sldId id="539" r:id="rId8"/>
    <p:sldId id="511" r:id="rId9"/>
    <p:sldId id="512" r:id="rId10"/>
    <p:sldId id="541" r:id="rId11"/>
    <p:sldId id="540" r:id="rId12"/>
    <p:sldId id="507" r:id="rId13"/>
    <p:sldId id="508" r:id="rId14"/>
    <p:sldId id="510" r:id="rId15"/>
    <p:sldId id="509" r:id="rId16"/>
    <p:sldId id="506" r:id="rId17"/>
    <p:sldId id="514" r:id="rId18"/>
    <p:sldId id="515" r:id="rId19"/>
    <p:sldId id="516" r:id="rId20"/>
    <p:sldId id="517" r:id="rId21"/>
    <p:sldId id="518" r:id="rId22"/>
    <p:sldId id="520" r:id="rId23"/>
    <p:sldId id="521" r:id="rId24"/>
    <p:sldId id="522" r:id="rId25"/>
    <p:sldId id="519" r:id="rId26"/>
    <p:sldId id="529" r:id="rId27"/>
    <p:sldId id="524" r:id="rId28"/>
    <p:sldId id="525" r:id="rId29"/>
    <p:sldId id="526" r:id="rId30"/>
    <p:sldId id="527" r:id="rId31"/>
    <p:sldId id="528" r:id="rId32"/>
    <p:sldId id="530" r:id="rId33"/>
    <p:sldId id="531" r:id="rId34"/>
    <p:sldId id="532" r:id="rId35"/>
    <p:sldId id="533" r:id="rId36"/>
    <p:sldId id="534" r:id="rId37"/>
    <p:sldId id="535" r:id="rId38"/>
    <p:sldId id="536" r:id="rId39"/>
    <p:sldId id="538" r:id="rId4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2E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5" autoAdjust="0"/>
    <p:restoredTop sz="90929"/>
  </p:normalViewPr>
  <p:slideViewPr>
    <p:cSldViewPr>
      <p:cViewPr varScale="1">
        <p:scale>
          <a:sx n="56" d="100"/>
          <a:sy n="56" d="100"/>
        </p:scale>
        <p:origin x="24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FDA4B96F-8155-4A2E-9DF0-FDF05F20F5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57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9/17/2017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46D20F-6A3A-496D-9CEF-8EF2201F7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1A9-4971-4B64-8D7E-0DCDE0BD0B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8A82-46C7-47EE-8F23-CEDDE7A7C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953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9/17/2017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>
          <a:xfrm>
            <a:off x="8534400" y="6400800"/>
            <a:ext cx="609600" cy="457200"/>
          </a:xfrm>
        </p:spPr>
        <p:txBody>
          <a:bodyPr/>
          <a:lstStyle>
            <a:lvl1pPr algn="ctr">
              <a:defRPr b="1"/>
            </a:lvl1pPr>
          </a:lstStyle>
          <a:p>
            <a:fld id="{6B231638-9090-4C10-9727-D0CD5A531E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 rtlCol="0" anchor="b" anchorCtr="0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01B4-99D7-48E0-889E-D6475639C4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556A-82BD-4BC2-A68A-CE580D93A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AEED-9517-4A85-BBB4-F8826C459F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9/17/2017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28D7-70DC-4CFD-A428-1D6CE5A51E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A1A5-DC0A-48E1-93E0-96DDEB5588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9/17/2017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78274E-D237-4330-BE16-1739CFB1B6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B28BB-F063-41C6-9D3A-EDAB251522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="1" baseline="0">
                <a:solidFill>
                  <a:schemeClr val="tx2"/>
                </a:solidFill>
              </a:defRPr>
            </a:lvl1pPr>
          </a:lstStyle>
          <a:p>
            <a:fld id="{5DBA829F-A981-424F-8A4A-9A7532D59F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 autoUpdateAnimBg="0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utoUpdateAnimBg="0"/>
    </p:bld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6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6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://vimeo.com/moogaloop.swf?clip_id=93397037&amp;force_embed=1&amp;server=vimeo.com&amp;show_title=1&amp;show_byline=0&amp;show_portrait=0&amp;color=00adef&amp;fullscreen=1&amp;autoplay=0&amp;loop=0" TargetMode="Externa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vimeo.com/moogaloop.swf?clip_id=93397036&amp;force_embed=1&amp;server=vimeo.com&amp;show_title=1&amp;show_byline=0&amp;show_portrait=0&amp;color=00adef&amp;fullscreen=1&amp;autoplay=0&amp;loop=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Water Resources and Pollution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867401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“When the well is dry, we learn the worth of water.”</a:t>
            </a:r>
          </a:p>
          <a:p>
            <a:r>
              <a:rPr lang="en-US" sz="1600" dirty="0" smtClean="0"/>
              <a:t>	- Benjamin Franklin</a:t>
            </a:r>
            <a:endParaRPr lang="en-US" sz="1600" dirty="0"/>
          </a:p>
        </p:txBody>
      </p:sp>
      <p:pic>
        <p:nvPicPr>
          <p:cNvPr id="2" name="Picture 2" descr="https://lh5.googleusercontent.com/-VCpD8_93igc/TX9qnQes3FI/AAAAAAAAAto/eGC-BINC3TY/s1600/japan-earthquake-2011-3-11-20-30-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21136"/>
            <a:ext cx="7104761" cy="471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4572000" cy="6400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Artesian </a:t>
            </a:r>
            <a:r>
              <a:rPr lang="en-US" dirty="0"/>
              <a:t>water – From a confined aquifer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Fiji</a:t>
            </a:r>
            <a:endParaRPr lang="en-US" dirty="0"/>
          </a:p>
          <a:p>
            <a:r>
              <a:rPr lang="en-US" dirty="0" smtClean="0"/>
              <a:t>Distilled – Water has been boiled and recollected.  Contains no minerals.</a:t>
            </a:r>
          </a:p>
          <a:p>
            <a:pPr lvl="1"/>
            <a:r>
              <a:rPr lang="en-US" dirty="0" err="1" smtClean="0"/>
              <a:t>Glaceau</a:t>
            </a:r>
            <a:endParaRPr lang="en-US" dirty="0" smtClean="0"/>
          </a:p>
          <a:p>
            <a:r>
              <a:rPr lang="en-US" dirty="0" smtClean="0"/>
              <a:t>Purified </a:t>
            </a:r>
            <a:r>
              <a:rPr lang="en-US" dirty="0"/>
              <a:t>water – </a:t>
            </a:r>
            <a:r>
              <a:rPr lang="en-US" dirty="0" smtClean="0"/>
              <a:t>Water (probably tap) that has been filtered </a:t>
            </a:r>
            <a:r>
              <a:rPr lang="en-US" dirty="0"/>
              <a:t>by </a:t>
            </a:r>
            <a:r>
              <a:rPr lang="en-US" dirty="0" smtClean="0"/>
              <a:t>deionization or reverse </a:t>
            </a:r>
            <a:r>
              <a:rPr lang="en-US" dirty="0"/>
              <a:t>osmosis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Aquafina, Dasani</a:t>
            </a:r>
            <a:endParaRPr lang="en-US" dirty="0"/>
          </a:p>
          <a:p>
            <a:r>
              <a:rPr lang="en-US" dirty="0" smtClean="0"/>
              <a:t>Spring </a:t>
            </a:r>
            <a:r>
              <a:rPr lang="en-US" dirty="0"/>
              <a:t>– From an underground formation that naturally flows to the surface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Evian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7410" name="Picture 2" descr="http://www.mouseprint.org/wp-content/avert/aquafinap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45" y="3889248"/>
            <a:ext cx="23812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3.bp.blogspot.com/-d60cToxhab8/UpMub_q9T0I/AAAAAAAAIcI/v6tS0TUOZaQ/s1600/aquafina+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397874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42170" y="4575048"/>
            <a:ext cx="3573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Aquafina labels used to say “P.W.S.” instead of public water supply, giving the impression that it was spring water.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427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oogaloop.swf?clip_id=93397037&amp;force_embed=1&amp;server=vimeo.com&amp;show_title=1&amp;show_byline=0&amp;show_portrait=0&amp;color=00adef&amp;fullscreen=1&amp;autoplay=0&amp;loop=0"/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609600" y="381000"/>
            <a:ext cx="8001000" cy="60007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929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77000"/>
            <a:ext cx="4572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288145B-38E9-4E49-A659-E4874EF1C9D6}" type="slidenum">
              <a:rPr lang="en-US" sz="1400" b="1" smtClean="0"/>
              <a:pPr eaLnBrk="1" hangingPunct="1"/>
              <a:t>12</a:t>
            </a:fld>
            <a:endParaRPr lang="en-US" sz="1400" b="1" dirty="0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Domestic Water Conservation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Estimates suggest many societies could save as much as </a:t>
            </a:r>
            <a:r>
              <a:rPr lang="en-US" b="1" u="sng" dirty="0" smtClean="0"/>
              <a:t>half</a:t>
            </a:r>
            <a:r>
              <a:rPr lang="en-US" dirty="0" smtClean="0"/>
              <a:t> of current domestic water usage without great sacrifice or serious change in lifestyle.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What are the biggest domestic uses of water?</a:t>
            </a:r>
          </a:p>
        </p:txBody>
      </p:sp>
    </p:spTree>
    <p:extLst>
      <p:ext uri="{BB962C8B-B14F-4D97-AF65-F5344CB8AC3E}">
        <p14:creationId xmlns:p14="http://schemas.microsoft.com/office/powerpoint/2010/main" val="44572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c:\final files\chapt10\Art\color_art_library\10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-1588"/>
            <a:ext cx="86296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43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562600" cy="5334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Dual-flush toilet:  Two buttons; half-flush for liquid waste, full-flush for solid.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High Efficiency washing machine: Half the water use of top-loaders.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DA7210-7A7D-4A4C-9D32-FC4A7559086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3" y="40386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08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562600" cy="5334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Typical shower head: 2.5 gallons/minute.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Water-saver shower head: 1.5 gallons/minute.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DA7210-7A7D-4A4C-9D32-FC4A7559086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632" y="3907365"/>
            <a:ext cx="1718733" cy="171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565" y="1456267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35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Water pollution </a:t>
            </a:r>
            <a:r>
              <a:rPr lang="en-US" dirty="0" smtClean="0"/>
              <a:t>is the addition of any substance that degrades, or lowers the quality of the water for living organisms.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683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5791200"/>
          </a:xfrm>
        </p:spPr>
        <p:txBody>
          <a:bodyPr/>
          <a:lstStyle/>
          <a:p>
            <a:r>
              <a:rPr lang="en-US" dirty="0"/>
              <a:t>The Salton Sea has seen an large amount of </a:t>
            </a:r>
            <a:r>
              <a:rPr lang="en-US" dirty="0">
                <a:solidFill>
                  <a:srgbClr val="FFFF00"/>
                </a:solidFill>
              </a:rPr>
              <a:t>nutrient pollution </a:t>
            </a:r>
            <a:r>
              <a:rPr lang="en-US" dirty="0"/>
              <a:t>from excess fertilizer that has runoff from nearby farms.</a:t>
            </a:r>
          </a:p>
          <a:p>
            <a:r>
              <a:rPr lang="en-US" dirty="0" smtClean="0"/>
              <a:t>Excess nutrient </a:t>
            </a:r>
            <a:br>
              <a:rPr lang="en-US" dirty="0" smtClean="0"/>
            </a:br>
            <a:r>
              <a:rPr lang="en-US" dirty="0" smtClean="0"/>
              <a:t>pollution causes 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eutrophication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or an overgrowth </a:t>
            </a:r>
            <a:br>
              <a:rPr lang="en-US" dirty="0" smtClean="0"/>
            </a:br>
            <a:r>
              <a:rPr lang="en-US" dirty="0" smtClean="0"/>
              <a:t>of algae.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8434" name="Picture 2" descr="http://upload.wikimedia.org/wikipedia/commons/a/a3/Salton_sea_algal_bacterial_blo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5562600" cy="369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12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5715000"/>
          </a:xfrm>
        </p:spPr>
        <p:txBody>
          <a:bodyPr/>
          <a:lstStyle/>
          <a:p>
            <a:r>
              <a:rPr lang="en-US" dirty="0" smtClean="0"/>
              <a:t>Algae blooms caused by eutrophication block sunlight from reaching underwater plants.</a:t>
            </a:r>
          </a:p>
          <a:p>
            <a:pPr lvl="1"/>
            <a:r>
              <a:rPr lang="en-US" dirty="0" smtClean="0"/>
              <a:t>As the plants die, the </a:t>
            </a:r>
            <a:r>
              <a:rPr lang="en-US" dirty="0" smtClean="0">
                <a:solidFill>
                  <a:srgbClr val="FFFF00"/>
                </a:solidFill>
              </a:rPr>
              <a:t>dissolved oxygen (DO)</a:t>
            </a:r>
            <a:r>
              <a:rPr lang="en-US" dirty="0" smtClean="0"/>
              <a:t> levels of the water decline.</a:t>
            </a:r>
          </a:p>
          <a:p>
            <a:pPr lvl="1"/>
            <a:r>
              <a:rPr lang="en-US" dirty="0" smtClean="0"/>
              <a:t>A decline in dissolved oxygen causes the suffocation of large organisms, like fish.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9458" name="Picture 2" descr="Picture of a boat motoring through an algae bloom on Lake Erie near Toledo, Ohio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71800"/>
            <a:ext cx="5029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771037"/>
            <a:ext cx="213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A boat moving through a 2011 algae bloom in Lake Erie.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Photo by Peter </a:t>
            </a:r>
            <a:r>
              <a:rPr lang="en-US" sz="1800" dirty="0" err="1" smtClean="0">
                <a:latin typeface="+mn-lt"/>
              </a:rPr>
              <a:t>Essick</a:t>
            </a:r>
            <a:r>
              <a:rPr lang="en-US" sz="1800" dirty="0" smtClean="0">
                <a:latin typeface="+mn-lt"/>
              </a:rPr>
              <a:t>, National Geographic.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767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5791200"/>
          </a:xfrm>
        </p:spPr>
        <p:txBody>
          <a:bodyPr/>
          <a:lstStyle/>
          <a:p>
            <a:r>
              <a:rPr lang="en-US" dirty="0" smtClean="0"/>
              <a:t>Dissolved oxygen levels can also plummet with the amount of oxygen consumed by bacterial decomposers in the water, called </a:t>
            </a:r>
            <a:r>
              <a:rPr lang="en-US" dirty="0" smtClean="0">
                <a:solidFill>
                  <a:srgbClr val="FFFF00"/>
                </a:solidFill>
              </a:rPr>
              <a:t>biological oxygen demand (BOD)</a:t>
            </a:r>
            <a:r>
              <a:rPr lang="en-US" dirty="0" smtClean="0"/>
              <a:t>, suddenly increases.</a:t>
            </a:r>
          </a:p>
          <a:p>
            <a:pPr lvl="1"/>
            <a:r>
              <a:rPr lang="en-US" dirty="0" smtClean="0"/>
              <a:t>This tends to happen from an influx of food such as raw sewage or dead algae.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5" descr=" 10_20.jpg                                                      000FB263&#10;new_server                     BA94D70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22575"/>
            <a:ext cx="88392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535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use is measured in two ways:</a:t>
            </a:r>
          </a:p>
          <a:p>
            <a:pPr lvl="1"/>
            <a:r>
              <a:rPr lang="en-US" dirty="0" smtClean="0"/>
              <a:t>Water </a:t>
            </a:r>
            <a:r>
              <a:rPr lang="en-US" dirty="0" smtClean="0">
                <a:solidFill>
                  <a:srgbClr val="FFFF00"/>
                </a:solidFill>
              </a:rPr>
              <a:t>withdrawal</a:t>
            </a:r>
            <a:r>
              <a:rPr lang="en-US" dirty="0" smtClean="0"/>
              <a:t> measures the total amount diverted or withdrawn from a source.</a:t>
            </a:r>
          </a:p>
          <a:p>
            <a:pPr lvl="2"/>
            <a:r>
              <a:rPr lang="en-US" dirty="0" smtClean="0"/>
              <a:t>Example:  Coolant water withdrawn by a power plant, then returned to the river.</a:t>
            </a:r>
          </a:p>
          <a:p>
            <a:pPr lvl="1"/>
            <a:r>
              <a:rPr lang="en-US" dirty="0" smtClean="0"/>
              <a:t>Water </a:t>
            </a:r>
            <a:r>
              <a:rPr lang="en-US" dirty="0" smtClean="0">
                <a:solidFill>
                  <a:srgbClr val="FFFF00"/>
                </a:solidFill>
              </a:rPr>
              <a:t>consumption </a:t>
            </a:r>
            <a:r>
              <a:rPr lang="en-US" dirty="0" smtClean="0"/>
              <a:t>measures water </a:t>
            </a:r>
            <a:r>
              <a:rPr lang="en-US" u="sng" dirty="0" smtClean="0"/>
              <a:t>permanently removed </a:t>
            </a:r>
            <a:r>
              <a:rPr lang="en-US" dirty="0" smtClean="0"/>
              <a:t>from a source.</a:t>
            </a:r>
          </a:p>
          <a:p>
            <a:pPr lvl="2"/>
            <a:r>
              <a:rPr lang="en-US" dirty="0" smtClean="0"/>
              <a:t>Example:  Water is sprayed on crops for irrigation, then evaporates or transpires into the atmosphere.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Usage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2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Fertilizer runoff is an example of </a:t>
            </a:r>
            <a:r>
              <a:rPr lang="en-US" dirty="0" smtClean="0">
                <a:solidFill>
                  <a:srgbClr val="FFFF00"/>
                </a:solidFill>
              </a:rPr>
              <a:t>nonpoint source </a:t>
            </a:r>
            <a:r>
              <a:rPr lang="en-US" dirty="0" smtClean="0"/>
              <a:t>pollution, because it does not come from a single discharge location.</a:t>
            </a:r>
          </a:p>
          <a:p>
            <a:r>
              <a:rPr lang="en-US" dirty="0" smtClean="0"/>
              <a:t>Raw sewage discharged </a:t>
            </a:r>
            <a:br>
              <a:rPr lang="en-US" dirty="0" smtClean="0"/>
            </a:br>
            <a:r>
              <a:rPr lang="en-US" dirty="0" smtClean="0"/>
              <a:t>from a large pipe would </a:t>
            </a:r>
            <a:br>
              <a:rPr lang="en-US" dirty="0" smtClean="0"/>
            </a:br>
            <a:r>
              <a:rPr lang="en-US" dirty="0" smtClean="0"/>
              <a:t>be an example of </a:t>
            </a:r>
            <a:r>
              <a:rPr lang="en-US" dirty="0" smtClean="0">
                <a:solidFill>
                  <a:srgbClr val="FFFF00"/>
                </a:solidFill>
              </a:rPr>
              <a:t>point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source </a:t>
            </a:r>
            <a:r>
              <a:rPr lang="en-US" dirty="0" smtClean="0"/>
              <a:t>pollution.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Water Pollution</a:t>
            </a:r>
            <a:endParaRPr lang="en-US" dirty="0"/>
          </a:p>
        </p:txBody>
      </p:sp>
      <p:pic>
        <p:nvPicPr>
          <p:cNvPr id="20482" name="Picture 2" descr="https://www.humboldt.edu/arcatamarsh/images/disch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90800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4800" y="5638801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Discharge from the Arcata Wastewater Treatment Plant, California</a:t>
            </a:r>
            <a:endParaRPr lang="en-US" sz="18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728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5791200"/>
          </a:xfrm>
        </p:spPr>
        <p:txBody>
          <a:bodyPr/>
          <a:lstStyle/>
          <a:p>
            <a:r>
              <a:rPr lang="en-US" dirty="0" smtClean="0"/>
              <a:t>Nonpoint sources of pollution can enter a body of water from anywhere across its </a:t>
            </a:r>
            <a:r>
              <a:rPr lang="en-US" dirty="0" smtClean="0">
                <a:solidFill>
                  <a:srgbClr val="FFFF00"/>
                </a:solidFill>
              </a:rPr>
              <a:t>watershed</a:t>
            </a:r>
            <a:r>
              <a:rPr lang="en-US" dirty="0" smtClean="0"/>
              <a:t> – the area of land over which all rain and other water sources drain into it.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1506" name="Picture 2" descr="http://www.nature-education.org/watershed-mississipp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008" y="1600200"/>
            <a:ext cx="6096000" cy="449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58212" y="6084916"/>
            <a:ext cx="3593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The Mississippi River watershed.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Source: nature-education.org</a:t>
            </a:r>
            <a:endParaRPr lang="en-US" sz="18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515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153400" cy="4953000"/>
          </a:xfrm>
        </p:spPr>
        <p:txBody>
          <a:bodyPr/>
          <a:lstStyle/>
          <a:p>
            <a:r>
              <a:rPr lang="en-US" dirty="0" smtClean="0"/>
              <a:t>Beginning with the industrial revolution and continuing into the 1960s, water pollution was seen as a necessary consequence of growth and industry.</a:t>
            </a:r>
          </a:p>
          <a:p>
            <a:r>
              <a:rPr lang="en-US" dirty="0" smtClean="0"/>
              <a:t>In 1969, the Cuyahoga River in Ohio caught fire, due to a buildup of oil on its surface.</a:t>
            </a:r>
          </a:p>
          <a:p>
            <a:pPr lvl="1"/>
            <a:r>
              <a:rPr lang="en-US" dirty="0" smtClean="0"/>
              <a:t>Articles in Time Magazine </a:t>
            </a:r>
            <a:br>
              <a:rPr lang="en-US" dirty="0" smtClean="0"/>
            </a:br>
            <a:r>
              <a:rPr lang="en-US" dirty="0" smtClean="0"/>
              <a:t>and National Geographic </a:t>
            </a:r>
            <a:br>
              <a:rPr lang="en-US" dirty="0" smtClean="0"/>
            </a:br>
            <a:r>
              <a:rPr lang="en-US" dirty="0" smtClean="0"/>
              <a:t>spurred a movement that </a:t>
            </a:r>
            <a:br>
              <a:rPr lang="en-US" dirty="0" smtClean="0"/>
            </a:br>
            <a:r>
              <a:rPr lang="en-US" dirty="0" smtClean="0"/>
              <a:t>gave birth the first water </a:t>
            </a:r>
            <a:br>
              <a:rPr lang="en-US" dirty="0" smtClean="0"/>
            </a:br>
            <a:r>
              <a:rPr lang="en-US" dirty="0" smtClean="0"/>
              <a:t>pollution laws.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Water Act</a:t>
            </a:r>
            <a:endParaRPr lang="en-US" dirty="0"/>
          </a:p>
        </p:txBody>
      </p:sp>
      <p:pic>
        <p:nvPicPr>
          <p:cNvPr id="22530" name="Picture 2" descr="http://www.ohiohistorycentral.org/images/5/5a/Cuyahoga_River_Fire_Nov._3,_19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38100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5900" y="6305551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Cuyahoga River fire, 1952.</a:t>
            </a:r>
            <a:endParaRPr lang="en-US" sz="18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49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5867400"/>
          </a:xfrm>
        </p:spPr>
        <p:txBody>
          <a:bodyPr/>
          <a:lstStyle/>
          <a:p>
            <a:r>
              <a:rPr lang="en-US" dirty="0" smtClean="0"/>
              <a:t>By 1972, about two-thirds of U.S. lakes, rivers, and coastal waters were unsafe for swimming and fishing.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Clean Water Act</a:t>
            </a:r>
            <a:r>
              <a:rPr lang="en-US" dirty="0" smtClean="0"/>
              <a:t>, passed in 1977, is a law that set the allowable limits for various pollutants in surface waters.</a:t>
            </a:r>
          </a:p>
          <a:p>
            <a:pPr lvl="1"/>
            <a:r>
              <a:rPr lang="en-US" dirty="0" smtClean="0"/>
              <a:t>Any point source may not discharge pollution into surface waters without a permit.</a:t>
            </a:r>
          </a:p>
          <a:p>
            <a:pPr lvl="1"/>
            <a:r>
              <a:rPr lang="en-US" dirty="0" smtClean="0"/>
              <a:t>States are required to develop lists of </a:t>
            </a:r>
            <a:r>
              <a:rPr lang="en-US" dirty="0" smtClean="0">
                <a:solidFill>
                  <a:srgbClr val="FFFF00"/>
                </a:solidFill>
              </a:rPr>
              <a:t>impaired waters </a:t>
            </a:r>
            <a:r>
              <a:rPr lang="en-US" dirty="0" smtClean="0"/>
              <a:t>that are too polluted or degraded to meet water quality standards.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349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457200"/>
            <a:ext cx="8534400" cy="4953000"/>
          </a:xfrm>
        </p:spPr>
        <p:txBody>
          <a:bodyPr/>
          <a:lstStyle/>
          <a:p>
            <a:r>
              <a:rPr lang="en-US" dirty="0" smtClean="0"/>
              <a:t>A large number of surface waters in the United States are still considered impaired.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3554" name="Picture 2" descr="http://cnx.org/content/m41441/latest/graphics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199"/>
            <a:ext cx="8382000" cy="44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160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4977" y="2743200"/>
            <a:ext cx="845820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Leading causes of impaired waters include:</a:t>
            </a:r>
          </a:p>
          <a:p>
            <a:pPr lvl="1"/>
            <a:r>
              <a:rPr lang="en-US" dirty="0" smtClean="0"/>
              <a:t>Pathogens; bacteria and parasites that cause disease.</a:t>
            </a:r>
          </a:p>
          <a:p>
            <a:pPr lvl="1"/>
            <a:r>
              <a:rPr lang="en-US" dirty="0" smtClean="0"/>
              <a:t>Metals</a:t>
            </a:r>
          </a:p>
          <a:p>
            <a:pPr lvl="1"/>
            <a:r>
              <a:rPr lang="en-US" dirty="0" smtClean="0"/>
              <a:t>Nutrient pollution from fertilizer runoff.</a:t>
            </a:r>
          </a:p>
          <a:p>
            <a:pPr lvl="1"/>
            <a:r>
              <a:rPr lang="en-US" dirty="0" smtClean="0"/>
              <a:t>Oxygen-depleting pollution, such as raw sewage.</a:t>
            </a:r>
          </a:p>
          <a:p>
            <a:pPr lvl="1"/>
            <a:r>
              <a:rPr lang="en-US" dirty="0" smtClean="0"/>
              <a:t>PCBs, synthetic chemicals found to be mutagenic and banned in 1979.</a:t>
            </a:r>
          </a:p>
          <a:p>
            <a:pPr lvl="1"/>
            <a:r>
              <a:rPr lang="en-US" dirty="0" smtClean="0"/>
              <a:t>Sediment pollution from soil erosion.</a:t>
            </a:r>
          </a:p>
          <a:p>
            <a:pPr lvl="1"/>
            <a:r>
              <a:rPr lang="en-US" dirty="0" smtClean="0"/>
              <a:t>Acid pollution, which lowers the pH of water.</a:t>
            </a:r>
          </a:p>
          <a:p>
            <a:pPr lvl="1"/>
            <a:r>
              <a:rPr lang="en-US" dirty="0" smtClean="0"/>
              <a:t>Pesticide runoff.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637735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786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5798275"/>
            <a:ext cx="8763000" cy="914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This guide to Lake Michigan fish shows the persistence of PCB pollution and its </a:t>
            </a:r>
            <a:r>
              <a:rPr lang="en-US" sz="2000" dirty="0" err="1" smtClean="0"/>
              <a:t>biomagnification</a:t>
            </a:r>
            <a:r>
              <a:rPr lang="en-US" sz="2000" dirty="0" smtClean="0"/>
              <a:t> in the food chain.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"/>
            <a:ext cx="6096000" cy="578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194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majority of pollution in the ocean falls into two categories:</a:t>
            </a:r>
          </a:p>
          <a:p>
            <a:pPr lvl="1"/>
            <a:r>
              <a:rPr lang="en-US" dirty="0" smtClean="0"/>
              <a:t>Oil</a:t>
            </a:r>
          </a:p>
          <a:p>
            <a:pPr lvl="1"/>
            <a:r>
              <a:rPr lang="en-US" dirty="0" smtClean="0"/>
              <a:t>Petroleum-based plastics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Pollution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130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629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biggest sources of oil in the ocean include:</a:t>
            </a:r>
          </a:p>
          <a:p>
            <a:pPr lvl="1"/>
            <a:r>
              <a:rPr lang="en-US" dirty="0" smtClean="0"/>
              <a:t>Natural seeps from oil deposits at the ocean floor.</a:t>
            </a:r>
          </a:p>
          <a:p>
            <a:pPr lvl="1"/>
            <a:r>
              <a:rPr lang="en-US" dirty="0" smtClean="0"/>
              <a:t>Runoff from land, including leaking cars and improper disposal of used motor oil.</a:t>
            </a:r>
          </a:p>
          <a:p>
            <a:pPr lvl="2"/>
            <a:r>
              <a:rPr lang="en-US" dirty="0" smtClean="0"/>
              <a:t>This is the largest source.</a:t>
            </a:r>
          </a:p>
          <a:p>
            <a:pPr lvl="1"/>
            <a:r>
              <a:rPr lang="en-US" dirty="0" smtClean="0"/>
              <a:t>Discharge from ships.</a:t>
            </a:r>
          </a:p>
          <a:p>
            <a:pPr lvl="1"/>
            <a:r>
              <a:rPr lang="en-US" dirty="0" smtClean="0"/>
              <a:t>Spills from offshore drilling.</a:t>
            </a:r>
          </a:p>
          <a:p>
            <a:pPr lvl="1"/>
            <a:r>
              <a:rPr lang="en-US" dirty="0" smtClean="0"/>
              <a:t>Spills from oil tanker accidents.</a:t>
            </a:r>
          </a:p>
          <a:p>
            <a:r>
              <a:rPr lang="en-US" dirty="0" smtClean="0"/>
              <a:t>Oil penetrates the fur </a:t>
            </a:r>
            <a:br>
              <a:rPr lang="en-US" dirty="0" smtClean="0"/>
            </a:br>
            <a:r>
              <a:rPr lang="en-US" dirty="0" smtClean="0"/>
              <a:t>and feathers of animals, </a:t>
            </a:r>
            <a:br>
              <a:rPr lang="en-US" dirty="0" smtClean="0"/>
            </a:br>
            <a:r>
              <a:rPr lang="en-US" dirty="0" smtClean="0"/>
              <a:t>destroying the natural </a:t>
            </a:r>
            <a:br>
              <a:rPr lang="en-US" dirty="0" smtClean="0"/>
            </a:br>
            <a:r>
              <a:rPr lang="en-US" dirty="0" smtClean="0"/>
              <a:t>insulation.</a:t>
            </a:r>
          </a:p>
          <a:p>
            <a:pPr lvl="1"/>
            <a:r>
              <a:rPr lang="en-US" dirty="0" smtClean="0"/>
              <a:t>Oil also directly </a:t>
            </a:r>
            <a:br>
              <a:rPr lang="en-US" dirty="0" smtClean="0"/>
            </a:br>
            <a:r>
              <a:rPr lang="en-US" dirty="0" smtClean="0"/>
              <a:t>damages the tissues </a:t>
            </a:r>
            <a:br>
              <a:rPr lang="en-US" dirty="0" smtClean="0"/>
            </a:br>
            <a:r>
              <a:rPr lang="en-US" dirty="0" smtClean="0"/>
              <a:t>of fish and other </a:t>
            </a:r>
            <a:br>
              <a:rPr lang="en-US" dirty="0" smtClean="0"/>
            </a:br>
            <a:r>
              <a:rPr lang="en-US" dirty="0" smtClean="0"/>
              <a:t>aquatic organisms.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6626" name="Picture 2" descr="http://inapcache.boston.com/universal/site_graphics/blogs/bigpicture/oil_06_03/o01_236818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81400"/>
            <a:ext cx="466120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947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oil spills from rigs and tanker ships are not the biggest source of oil in the ocean, they have the most severe effects in the immediate area.</a:t>
            </a:r>
          </a:p>
          <a:p>
            <a:r>
              <a:rPr lang="en-US" dirty="0" smtClean="0"/>
              <a:t>One of the worst spills to ever affect North America was the Exxon Valdez in 1989.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Spills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583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5679384"/>
            <a:ext cx="8534400" cy="1066800"/>
          </a:xfrm>
        </p:spPr>
        <p:txBody>
          <a:bodyPr/>
          <a:lstStyle/>
          <a:p>
            <a:r>
              <a:rPr lang="en-US" dirty="0" smtClean="0"/>
              <a:t>Agriculture makes up the majority of both water withdrawal and consumption.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146" name="Picture 2" descr="C:\Temp\resources_fig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6796585" cy="544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59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7924800" cy="5791200"/>
          </a:xfrm>
        </p:spPr>
        <p:txBody>
          <a:bodyPr/>
          <a:lstStyle/>
          <a:p>
            <a:r>
              <a:rPr lang="en-US" dirty="0" smtClean="0"/>
              <a:t>When the Exxon Valdez ran aground in Alaska, a high volume of oil was spilled.  </a:t>
            </a:r>
          </a:p>
          <a:p>
            <a:r>
              <a:rPr lang="en-US" dirty="0" smtClean="0"/>
              <a:t>The damage was worsened by a series of other factors:</a:t>
            </a:r>
          </a:p>
          <a:p>
            <a:pPr lvl="1"/>
            <a:r>
              <a:rPr lang="en-US" dirty="0" smtClean="0"/>
              <a:t>The remoteness </a:t>
            </a:r>
            <a:br>
              <a:rPr lang="en-US" dirty="0" smtClean="0"/>
            </a:br>
            <a:r>
              <a:rPr lang="en-US" dirty="0" smtClean="0"/>
              <a:t>of the spill’s </a:t>
            </a:r>
            <a:br>
              <a:rPr lang="en-US" dirty="0" smtClean="0"/>
            </a:br>
            <a:r>
              <a:rPr lang="en-US" dirty="0" smtClean="0"/>
              <a:t>location.</a:t>
            </a:r>
          </a:p>
          <a:p>
            <a:pPr lvl="1"/>
            <a:r>
              <a:rPr lang="en-US" dirty="0" smtClean="0"/>
              <a:t>A delayed cleanup </a:t>
            </a:r>
            <a:br>
              <a:rPr lang="en-US" dirty="0" smtClean="0"/>
            </a:br>
            <a:r>
              <a:rPr lang="en-US" dirty="0" smtClean="0"/>
              <a:t>response due to a </a:t>
            </a:r>
            <a:br>
              <a:rPr lang="en-US" dirty="0" smtClean="0"/>
            </a:br>
            <a:r>
              <a:rPr lang="en-US" dirty="0" smtClean="0"/>
              <a:t>lack of preparation </a:t>
            </a:r>
            <a:br>
              <a:rPr lang="en-US" dirty="0" smtClean="0"/>
            </a:br>
            <a:r>
              <a:rPr lang="en-US" dirty="0" smtClean="0"/>
              <a:t>by the oil </a:t>
            </a:r>
            <a:br>
              <a:rPr lang="en-US" dirty="0" smtClean="0"/>
            </a:br>
            <a:r>
              <a:rPr lang="en-US" dirty="0" smtClean="0"/>
              <a:t>companies.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25602" name="Picture 2" descr="http://pawpularsolutions.com/wp-content/uploads/2012/06/exxo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33600"/>
            <a:ext cx="511707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263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5867400"/>
          </a:xfrm>
        </p:spPr>
        <p:txBody>
          <a:bodyPr/>
          <a:lstStyle/>
          <a:p>
            <a:r>
              <a:rPr lang="en-US" dirty="0" smtClean="0"/>
              <a:t>Following the Exxon Valdez spill, the </a:t>
            </a:r>
            <a:r>
              <a:rPr lang="en-US" dirty="0" smtClean="0">
                <a:solidFill>
                  <a:srgbClr val="FFFF00"/>
                </a:solidFill>
              </a:rPr>
              <a:t>Oil Pollution Act of 1990 </a:t>
            </a:r>
            <a:r>
              <a:rPr lang="en-US" dirty="0" smtClean="0"/>
              <a:t>made the following changes:</a:t>
            </a:r>
          </a:p>
          <a:p>
            <a:pPr lvl="1"/>
            <a:r>
              <a:rPr lang="en-US" dirty="0" smtClean="0"/>
              <a:t>Operators of oil tankers are responsible for all cleanup costs.</a:t>
            </a:r>
          </a:p>
          <a:p>
            <a:pPr lvl="1"/>
            <a:r>
              <a:rPr lang="en-US" dirty="0" smtClean="0"/>
              <a:t>Increased the maximum liability for losses by businesses and private individuals.</a:t>
            </a:r>
          </a:p>
          <a:p>
            <a:pPr lvl="1"/>
            <a:r>
              <a:rPr lang="en-US" dirty="0" smtClean="0"/>
              <a:t>Phased out single-hulled </a:t>
            </a:r>
            <a:br>
              <a:rPr lang="en-US" dirty="0" smtClean="0"/>
            </a:br>
            <a:r>
              <a:rPr lang="en-US" dirty="0" smtClean="0"/>
              <a:t>tankers in favor of </a:t>
            </a:r>
            <a:br>
              <a:rPr lang="en-US" dirty="0" smtClean="0"/>
            </a:br>
            <a:r>
              <a:rPr lang="en-US" dirty="0" smtClean="0"/>
              <a:t>double-hulled tankers. </a:t>
            </a:r>
          </a:p>
          <a:p>
            <a:pPr lvl="2"/>
            <a:r>
              <a:rPr lang="en-US" dirty="0" smtClean="0"/>
              <a:t>Reduces losses in an</a:t>
            </a:r>
            <a:br>
              <a:rPr lang="en-US" dirty="0" smtClean="0"/>
            </a:br>
            <a:r>
              <a:rPr lang="en-US" dirty="0" smtClean="0"/>
              <a:t>oil spill by 4-6 times.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27650" name="Picture 2" descr="http://marineinsight.com/wp-content/uploads/2011/04/coverStory_maritimeEconomy_tanker3D_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04160"/>
            <a:ext cx="436470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16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worst oil spill by volume occurred in 2010 when an oil rig in the Gulf of Mexico experienced a blowout.</a:t>
            </a:r>
          </a:p>
          <a:p>
            <a:pPr lvl="1"/>
            <a:r>
              <a:rPr lang="en-US" dirty="0" smtClean="0"/>
              <a:t>The drilled well at the bottom of the sea gushed nearly 5 million barrels of oil into the sea over a period of four months.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Deepwater</a:t>
            </a:r>
            <a:r>
              <a:rPr lang="en-US" dirty="0" smtClean="0"/>
              <a:t> Horizon</a:t>
            </a:r>
            <a:endParaRPr lang="en-US" dirty="0"/>
          </a:p>
        </p:txBody>
      </p:sp>
      <p:pic>
        <p:nvPicPr>
          <p:cNvPr id="5" name="Picture 2" descr="http://img4.allvoices.com/thumbs/event/900/570/61343026-deepwater-horiz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00400"/>
            <a:ext cx="5457063" cy="345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108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study by the Environmental Investigation Agency revealed that whales in the ocean were ingesting large amounts of plastic and fishing gear.</a:t>
            </a:r>
          </a:p>
          <a:p>
            <a:r>
              <a:rPr lang="en-US" dirty="0" smtClean="0"/>
              <a:t>A gray whale stranded near Seattle  was found to have the following in its stomach:</a:t>
            </a:r>
          </a:p>
          <a:p>
            <a:pPr lvl="1"/>
            <a:r>
              <a:rPr lang="en-US" dirty="0" smtClean="0"/>
              <a:t>Sweatpants</a:t>
            </a:r>
          </a:p>
          <a:p>
            <a:pPr lvl="1"/>
            <a:r>
              <a:rPr lang="en-US" dirty="0" smtClean="0"/>
              <a:t>Duct tape</a:t>
            </a:r>
          </a:p>
          <a:p>
            <a:pPr lvl="1"/>
            <a:r>
              <a:rPr lang="en-US" dirty="0" smtClean="0"/>
              <a:t>Surgical gloves</a:t>
            </a:r>
          </a:p>
          <a:p>
            <a:pPr lvl="1"/>
            <a:r>
              <a:rPr lang="en-US" dirty="0" smtClean="0"/>
              <a:t>Golf ball</a:t>
            </a:r>
          </a:p>
          <a:p>
            <a:pPr lvl="1"/>
            <a:r>
              <a:rPr lang="en-US" dirty="0" smtClean="0"/>
              <a:t>More than 20 plastic bags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</a:t>
            </a:r>
            <a:endParaRPr lang="en-US" dirty="0"/>
          </a:p>
        </p:txBody>
      </p:sp>
      <p:pic>
        <p:nvPicPr>
          <p:cNvPr id="28674" name="Picture 2" descr="http://www.marthastewardess.com/wp-content/uploads/2010/04/gray-wh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6600"/>
            <a:ext cx="3505200" cy="271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142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5715000"/>
          </a:xfrm>
        </p:spPr>
        <p:txBody>
          <a:bodyPr/>
          <a:lstStyle/>
          <a:p>
            <a:r>
              <a:rPr lang="en-US" dirty="0" smtClean="0"/>
              <a:t>Plastic is non-degradable, meaning that it does not fully decompose in the environment.</a:t>
            </a:r>
          </a:p>
          <a:p>
            <a:r>
              <a:rPr lang="en-US" dirty="0" smtClean="0"/>
              <a:t>Exposure to sunlight will cause it to break apart into smaller pieces, which accumulate in systems of rotating ocean currents called </a:t>
            </a:r>
            <a:r>
              <a:rPr lang="en-US" dirty="0" smtClean="0">
                <a:solidFill>
                  <a:srgbClr val="FFFF00"/>
                </a:solidFill>
              </a:rPr>
              <a:t>gyres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29698" name="Picture 2" descr="http://www.sciencelearn.org.nz/var/sciencelearn/storage/images/contexts/the-ocean-in-action/sci-media/images/map-of-ocean-gyres/245686-1-eng-NZ/Map-of-ocean-gy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416" y="2590800"/>
            <a:ext cx="5967984" cy="397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499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5867400"/>
          </a:xfrm>
        </p:spPr>
        <p:txBody>
          <a:bodyPr/>
          <a:lstStyle/>
          <a:p>
            <a:r>
              <a:rPr lang="en-US" dirty="0" smtClean="0"/>
              <a:t>The largest collection of plastic pollution in the ocean is the Great Pacific Trash Vortex, located in the South Pacific gyre.</a:t>
            </a:r>
          </a:p>
          <a:p>
            <a:pPr lvl="1"/>
            <a:r>
              <a:rPr lang="en-US" dirty="0" smtClean="0"/>
              <a:t>Most of the plastic </a:t>
            </a:r>
            <a:br>
              <a:rPr lang="en-US" dirty="0" smtClean="0"/>
            </a:br>
            <a:r>
              <a:rPr lang="en-US" dirty="0" smtClean="0"/>
              <a:t>is small and suspended </a:t>
            </a:r>
            <a:br>
              <a:rPr lang="en-US" dirty="0" smtClean="0"/>
            </a:br>
            <a:r>
              <a:rPr lang="en-US" dirty="0" smtClean="0"/>
              <a:t>below the surface. </a:t>
            </a:r>
          </a:p>
          <a:p>
            <a:pPr lvl="1"/>
            <a:r>
              <a:rPr lang="en-US" dirty="0" smtClean="0"/>
              <a:t>The mass of plastic </a:t>
            </a:r>
            <a:br>
              <a:rPr lang="en-US" dirty="0" smtClean="0"/>
            </a:br>
            <a:r>
              <a:rPr lang="en-US" dirty="0" smtClean="0"/>
              <a:t>pieces sampled from </a:t>
            </a:r>
            <a:br>
              <a:rPr lang="en-US" dirty="0" smtClean="0"/>
            </a:br>
            <a:r>
              <a:rPr lang="en-US" dirty="0" smtClean="0"/>
              <a:t>this area is 6 times </a:t>
            </a:r>
            <a:br>
              <a:rPr lang="en-US" dirty="0" smtClean="0"/>
            </a:br>
            <a:r>
              <a:rPr lang="en-US" dirty="0" smtClean="0"/>
              <a:t>greater than the </a:t>
            </a:r>
            <a:br>
              <a:rPr lang="en-US" dirty="0" smtClean="0"/>
            </a:br>
            <a:r>
              <a:rPr lang="en-US" dirty="0" smtClean="0"/>
              <a:t>plankton biomass.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30722" name="Picture 2" descr="http://1.bp.blogspot.com/-aA8btrhMWeU/UGmzOwEuolI/AAAAAAAAICg/N2N4EshaR0A/s1600/garbage-patch-pacific-vbs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44577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1000" y="4924426"/>
            <a:ext cx="445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A sample of the plastic and fishing gear caught by filmmakers of the </a:t>
            </a:r>
            <a:r>
              <a:rPr lang="en-US" sz="1800" i="1" dirty="0" smtClean="0">
                <a:latin typeface="+mn-lt"/>
              </a:rPr>
              <a:t>Garbage Island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documentary.</a:t>
            </a:r>
            <a:endParaRPr lang="en-US" sz="18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406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Human sewage is a waste product that is unavoidable, but it can be treated to minimize environmental impacts.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Screening</a:t>
            </a:r>
            <a:r>
              <a:rPr lang="en-US" dirty="0" smtClean="0"/>
              <a:t> removes any trash or large objects that may have entered the sewage stream.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096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B664B0B-8EFD-4956-902F-96B9900ED8DF}" type="slidenum">
              <a:rPr lang="en-US" sz="1400" smtClean="0"/>
              <a:pPr eaLnBrk="1" hangingPunct="1"/>
              <a:t>36</a:t>
            </a:fld>
            <a:endParaRPr lang="en-US" sz="1400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Wastewater Treatment</a:t>
            </a:r>
          </a:p>
        </p:txBody>
      </p:sp>
      <p:pic>
        <p:nvPicPr>
          <p:cNvPr id="1026" name="Picture 2" descr="http://www.blueplanet.nsw.edu.au/SiteFiles/blueplanetnsweduau/waste_water_treatment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2704" y="557272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Inlet Screen, Sewage Treatment Plant, Bateau Bay, Australia.</a:t>
            </a:r>
            <a:endParaRPr lang="en-US" sz="18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113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Primary treatment </a:t>
            </a:r>
            <a:r>
              <a:rPr lang="en-US" dirty="0" smtClean="0"/>
              <a:t>holds the sewage in a large containment vessel.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Heavy solids that sink to the bottom are removed as sludge.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May also be aerated to remove as much of the smell as possible.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 smtClean="0">
                <a:solidFill>
                  <a:schemeClr val="tx1"/>
                </a:solidFill>
              </a:rPr>
              <a:t>sludge</a:t>
            </a:r>
            <a:r>
              <a:rPr lang="en-US" dirty="0" smtClean="0"/>
              <a:t> that is </a:t>
            </a:r>
            <a:br>
              <a:rPr lang="en-US" dirty="0" smtClean="0"/>
            </a:br>
            <a:r>
              <a:rPr lang="en-US" dirty="0" smtClean="0"/>
              <a:t>leftover from these </a:t>
            </a:r>
            <a:br>
              <a:rPr lang="en-US" dirty="0" smtClean="0"/>
            </a:br>
            <a:r>
              <a:rPr lang="en-US" dirty="0" smtClean="0"/>
              <a:t>treatments is </a:t>
            </a:r>
            <a:br>
              <a:rPr lang="en-US" dirty="0" smtClean="0"/>
            </a:br>
            <a:r>
              <a:rPr lang="en-US" dirty="0" smtClean="0"/>
              <a:t>decomposed with </a:t>
            </a:r>
            <a:br>
              <a:rPr lang="en-US" dirty="0" smtClean="0"/>
            </a:br>
            <a:r>
              <a:rPr lang="en-US" dirty="0" smtClean="0"/>
              <a:t>bacteria or </a:t>
            </a:r>
            <a:br>
              <a:rPr lang="en-US" dirty="0" smtClean="0"/>
            </a:br>
            <a:r>
              <a:rPr lang="en-US" dirty="0" smtClean="0"/>
              <a:t>composted.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5DE54C-F812-47BD-889B-BBA65172A609}" type="slidenum">
              <a:rPr lang="en-US" sz="1400" smtClean="0"/>
              <a:pPr eaLnBrk="1" hangingPunct="1"/>
              <a:t>37</a:t>
            </a:fld>
            <a:endParaRPr lang="en-US" sz="1400" smtClean="0"/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Wastewater Treatment</a:t>
            </a:r>
          </a:p>
        </p:txBody>
      </p:sp>
      <p:pic>
        <p:nvPicPr>
          <p:cNvPr id="31746" name="Picture 2" descr="http://www.remke.com/blog/wp-content/uploads/2014/02/Water-Treatment-Pla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12008"/>
            <a:ext cx="4680558" cy="351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676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Secondary treatment </a:t>
            </a:r>
            <a:r>
              <a:rPr lang="en-US" dirty="0" smtClean="0"/>
              <a:t>adds bacteria to decompose the dissolved organic matter.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bacteria must then be killed once the process is complete. This is usually done with chlorine.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</a:rPr>
              <a:t>Tertiary treatment </a:t>
            </a:r>
            <a:r>
              <a:rPr lang="en-US" dirty="0"/>
              <a:t>is any additional treatment, such as the removal of nitrates and phosphates.</a:t>
            </a:r>
          </a:p>
          <a:p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C8CA46-E719-4BFD-A030-243E7B9595C1}" type="slidenum">
              <a:rPr lang="en-US" sz="1400" smtClean="0"/>
              <a:pPr eaLnBrk="1" hangingPunct="1"/>
              <a:t>38</a:t>
            </a:fld>
            <a:endParaRPr lang="en-US" sz="1400" smtClean="0"/>
          </a:p>
        </p:txBody>
      </p:sp>
      <p:pic>
        <p:nvPicPr>
          <p:cNvPr id="2050" name="Picture 2" descr="http://www.aquapedia.com/wp-content/uploads/Secondary_Treatmen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064" y="2663952"/>
            <a:ext cx="592508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146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Sewage treatment plants have a limited amount of water that can be processed at any given time.</a:t>
            </a:r>
          </a:p>
          <a:p>
            <a:r>
              <a:rPr lang="en-US" smtClean="0"/>
              <a:t>If a flood, snow melt, or other excess water event occurs, raw sewage may be dumped directly into the nearby water body.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303964-1330-4237-A3EC-5E296D23C4F6}" type="slidenum">
              <a:rPr lang="en-US" sz="1400" smtClean="0"/>
              <a:pPr eaLnBrk="1" hangingPunct="1"/>
              <a:t>39</a:t>
            </a:fld>
            <a:endParaRPr lang="en-US" sz="1400" smtClean="0"/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Sewer Overflow</a:t>
            </a:r>
          </a:p>
        </p:txBody>
      </p:sp>
      <p:pic>
        <p:nvPicPr>
          <p:cNvPr id="45061" name="Picture 2" descr="CSO Plume, Milwaukee Harb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3800"/>
            <a:ext cx="4114800" cy="273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5568696" y="4952999"/>
            <a:ext cx="281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+mn-lt"/>
              </a:rPr>
              <a:t>Sewage overflow plume in Milwaukee Harbor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35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2999"/>
            <a:ext cx="8534400" cy="2790825"/>
          </a:xfrm>
        </p:spPr>
        <p:txBody>
          <a:bodyPr>
            <a:normAutofit/>
          </a:bodyPr>
          <a:lstStyle/>
          <a:p>
            <a:r>
              <a:rPr lang="en-US" dirty="0" smtClean="0"/>
              <a:t>The Salton Sink is a waterless depression in southeastern California, part of the Sonoran desert.</a:t>
            </a:r>
          </a:p>
          <a:p>
            <a:r>
              <a:rPr lang="en-US" dirty="0" smtClean="0"/>
              <a:t>At one point, the sink </a:t>
            </a:r>
            <a:br>
              <a:rPr lang="en-US" dirty="0" smtClean="0"/>
            </a:br>
            <a:r>
              <a:rPr lang="en-US" dirty="0" smtClean="0"/>
              <a:t>was actually the bottom </a:t>
            </a:r>
            <a:br>
              <a:rPr lang="en-US" dirty="0" smtClean="0"/>
            </a:br>
            <a:r>
              <a:rPr lang="en-US" dirty="0" smtClean="0"/>
              <a:t>of a huge freshwater lake.</a:t>
            </a:r>
          </a:p>
          <a:p>
            <a:pPr marL="365760" lvl="1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Salton Sea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340042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0" y="6115050"/>
            <a:ext cx="3400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Salton Sink, showing the water line of Lake Cahuilla.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005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5791200"/>
          </a:xfrm>
        </p:spPr>
        <p:txBody>
          <a:bodyPr/>
          <a:lstStyle/>
          <a:p>
            <a:r>
              <a:rPr lang="en-US" dirty="0" smtClean="0"/>
              <a:t>The Salton Sink was an area experiencing </a:t>
            </a:r>
            <a:r>
              <a:rPr lang="en-US" dirty="0" smtClean="0">
                <a:solidFill>
                  <a:srgbClr val="FFFF00"/>
                </a:solidFill>
              </a:rPr>
              <a:t>water scarcity</a:t>
            </a:r>
            <a:r>
              <a:rPr lang="en-US" dirty="0" smtClean="0"/>
              <a:t>, meaning there was not enough access to freshwater to drink or grow food.</a:t>
            </a:r>
          </a:p>
          <a:p>
            <a:pPr lvl="1"/>
            <a:r>
              <a:rPr lang="en-US" dirty="0" smtClean="0"/>
              <a:t>Countries experiencing water scarcity tend to be in highly populated and dry regions.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194" name="Picture 2" descr="http://www.unep.org/dewa/vitalwater/jpg/0221-waterstress-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72116"/>
            <a:ext cx="6324600" cy="412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69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5867400"/>
          </a:xfrm>
        </p:spPr>
        <p:txBody>
          <a:bodyPr/>
          <a:lstStyle/>
          <a:p>
            <a:r>
              <a:rPr lang="en-US" dirty="0" smtClean="0"/>
              <a:t>In 1900, a development company began constructing irrigation canals to divert water from the Colorado River into the Salton Sink.</a:t>
            </a:r>
          </a:p>
          <a:p>
            <a:pPr lvl="1"/>
            <a:r>
              <a:rPr lang="en-US" dirty="0" smtClean="0"/>
              <a:t>The land became fertile, and crops were planted.</a:t>
            </a:r>
          </a:p>
          <a:p>
            <a:r>
              <a:rPr lang="en-US" dirty="0" smtClean="0"/>
              <a:t>In 1905, heavy rainfall and snowmelt caused the river to swell and breach the dikes of the canals.</a:t>
            </a:r>
          </a:p>
          <a:p>
            <a:pPr lvl="1"/>
            <a:r>
              <a:rPr lang="en-US" dirty="0" smtClean="0"/>
              <a:t>Two new rivers were </a:t>
            </a:r>
            <a:br>
              <a:rPr lang="en-US" dirty="0" smtClean="0"/>
            </a:br>
            <a:r>
              <a:rPr lang="en-US" dirty="0" smtClean="0"/>
              <a:t>carved out, causing the </a:t>
            </a:r>
            <a:br>
              <a:rPr lang="en-US" dirty="0" smtClean="0"/>
            </a:br>
            <a:r>
              <a:rPr lang="en-US" dirty="0" smtClean="0"/>
              <a:t>entire volume of the </a:t>
            </a:r>
            <a:br>
              <a:rPr lang="en-US" dirty="0" smtClean="0"/>
            </a:br>
            <a:r>
              <a:rPr lang="en-US" dirty="0" smtClean="0"/>
              <a:t>Colorado river to </a:t>
            </a:r>
            <a:br>
              <a:rPr lang="en-US" dirty="0" smtClean="0"/>
            </a:br>
            <a:r>
              <a:rPr lang="en-US" dirty="0" smtClean="0"/>
              <a:t>empty into the sink, </a:t>
            </a:r>
            <a:br>
              <a:rPr lang="en-US" dirty="0" smtClean="0"/>
            </a:br>
            <a:r>
              <a:rPr lang="en-US" dirty="0" smtClean="0"/>
              <a:t>creating the Salton Sea.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218" name="Picture 2" descr="http://www.alicesgardentravelbuzz.com/wp-content/uploads/2011/01/Salton-Sea-wikispac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2971800"/>
            <a:ext cx="45466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82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oogaloop.swf?clip_id=93397036&amp;force_embed=1&amp;server=vimeo.com&amp;show_title=1&amp;show_byline=0&amp;show_portrait=0&amp;color=00adef&amp;fullscreen=1&amp;autoplay=0&amp;loop=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3400" y="304800"/>
            <a:ext cx="8153400" cy="61150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Countries without access to groundwater or surface water may resort to </a:t>
            </a:r>
            <a:r>
              <a:rPr lang="en-US" dirty="0" smtClean="0">
                <a:solidFill>
                  <a:srgbClr val="FFFF00"/>
                </a:solidFill>
              </a:rPr>
              <a:t>desalination</a:t>
            </a:r>
            <a:r>
              <a:rPr lang="en-US" dirty="0" smtClean="0"/>
              <a:t>, or the removal of salt from saltwater.</a:t>
            </a:r>
          </a:p>
          <a:p>
            <a:pPr lvl="1"/>
            <a:r>
              <a:rPr lang="en-US" dirty="0" smtClean="0"/>
              <a:t>Desalinated water is much more expensive due to the high energy costs of operating the plants.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Purification</a:t>
            </a:r>
            <a:endParaRPr lang="en-US" dirty="0"/>
          </a:p>
        </p:txBody>
      </p:sp>
      <p:pic>
        <p:nvPicPr>
          <p:cNvPr id="16386" name="Picture 2" descr="http://www.water-technology.net/projects/tampa/images/7-tampa-pl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355848"/>
            <a:ext cx="40005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51816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Tampa Bay desalination plant (power plant in background).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721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Municipal tap water is regulated by the Environmental Protection Agency (EPA).</a:t>
            </a:r>
          </a:p>
          <a:p>
            <a:pPr lvl="1"/>
            <a:r>
              <a:rPr lang="en-US" dirty="0" smtClean="0"/>
              <a:t>Standards are established within the </a:t>
            </a:r>
            <a:r>
              <a:rPr lang="en-US" dirty="0" smtClean="0">
                <a:solidFill>
                  <a:srgbClr val="FFFF00"/>
                </a:solidFill>
              </a:rPr>
              <a:t>Safe Drinking Water Act</a:t>
            </a:r>
            <a:r>
              <a:rPr lang="en-US" dirty="0" smtClean="0"/>
              <a:t>, passed in 1974.</a:t>
            </a:r>
          </a:p>
          <a:p>
            <a:r>
              <a:rPr lang="en-US" dirty="0" smtClean="0"/>
              <a:t>Bottled water is regulated by the Food and Drug Administration (FDA), instead of the EPA.  </a:t>
            </a:r>
          </a:p>
          <a:p>
            <a:pPr lvl="1"/>
            <a:r>
              <a:rPr lang="en-US" dirty="0" smtClean="0"/>
              <a:t>Much less strict testing standards.</a:t>
            </a:r>
          </a:p>
          <a:p>
            <a:pPr lvl="1"/>
            <a:r>
              <a:rPr lang="en-US" dirty="0" smtClean="0"/>
              <a:t>The FDA has set several different types or classifications of bottled water.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Drinking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8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Food and Agriculture</Template>
  <TotalTime>23486</TotalTime>
  <Words>1578</Words>
  <Application>Microsoft Office PowerPoint</Application>
  <PresentationFormat>On-screen Show (4:3)</PresentationFormat>
  <Paragraphs>186</Paragraphs>
  <Slides>39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Constantia</vt:lpstr>
      <vt:lpstr>Times New Roman</vt:lpstr>
      <vt:lpstr>Wingdings 2</vt:lpstr>
      <vt:lpstr>Paper</vt:lpstr>
      <vt:lpstr>Water Resources and Pollution</vt:lpstr>
      <vt:lpstr>Water Usage </vt:lpstr>
      <vt:lpstr>PowerPoint Presentation</vt:lpstr>
      <vt:lpstr>The Salton Sea</vt:lpstr>
      <vt:lpstr>PowerPoint Presentation</vt:lpstr>
      <vt:lpstr>PowerPoint Presentation</vt:lpstr>
      <vt:lpstr>PowerPoint Presentation</vt:lpstr>
      <vt:lpstr>Water Purification</vt:lpstr>
      <vt:lpstr>Drinking Water</vt:lpstr>
      <vt:lpstr>PowerPoint Presentation</vt:lpstr>
      <vt:lpstr>PowerPoint Presentation</vt:lpstr>
      <vt:lpstr>Domestic Water Conservation</vt:lpstr>
      <vt:lpstr>PowerPoint Presentation</vt:lpstr>
      <vt:lpstr>Water Conservation</vt:lpstr>
      <vt:lpstr>Water Conservation</vt:lpstr>
      <vt:lpstr>Water Pollution</vt:lpstr>
      <vt:lpstr>PowerPoint Presentation</vt:lpstr>
      <vt:lpstr>PowerPoint Presentation</vt:lpstr>
      <vt:lpstr>PowerPoint Presentation</vt:lpstr>
      <vt:lpstr>Types of Water Pollution</vt:lpstr>
      <vt:lpstr>PowerPoint Presentation</vt:lpstr>
      <vt:lpstr>Clean Water Act</vt:lpstr>
      <vt:lpstr>PowerPoint Presentation</vt:lpstr>
      <vt:lpstr>PowerPoint Presentation</vt:lpstr>
      <vt:lpstr>PowerPoint Presentation</vt:lpstr>
      <vt:lpstr>PowerPoint Presentation</vt:lpstr>
      <vt:lpstr>Ocean Pollution</vt:lpstr>
      <vt:lpstr>PowerPoint Presentation</vt:lpstr>
      <vt:lpstr>Oil Spills</vt:lpstr>
      <vt:lpstr>PowerPoint Presentation</vt:lpstr>
      <vt:lpstr>PowerPoint Presentation</vt:lpstr>
      <vt:lpstr>Deepwater Horizon</vt:lpstr>
      <vt:lpstr>Plastic</vt:lpstr>
      <vt:lpstr>PowerPoint Presentation</vt:lpstr>
      <vt:lpstr>PowerPoint Presentation</vt:lpstr>
      <vt:lpstr>Wastewater Treatment</vt:lpstr>
      <vt:lpstr>Wastewater Treatment</vt:lpstr>
      <vt:lpstr>PowerPoint Presentation</vt:lpstr>
      <vt:lpstr>Sewer Overflow</vt:lpstr>
    </vt:vector>
  </TitlesOfParts>
  <Company>CCSN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Our Environment</dc:title>
  <dc:creator>James Dauray</dc:creator>
  <cp:lastModifiedBy>Hutchings, William</cp:lastModifiedBy>
  <cp:revision>330</cp:revision>
  <dcterms:created xsi:type="dcterms:W3CDTF">2002-01-16T22:44:40Z</dcterms:created>
  <dcterms:modified xsi:type="dcterms:W3CDTF">2017-09-18T02:33:57Z</dcterms:modified>
</cp:coreProperties>
</file>